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70" r:id="rId11"/>
    <p:sldId id="271" r:id="rId12"/>
    <p:sldId id="266" r:id="rId13"/>
    <p:sldId id="269" r:id="rId14"/>
    <p:sldId id="267" r:id="rId15"/>
    <p:sldId id="268" r:id="rId16"/>
    <p:sldId id="259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B7FF"/>
    <a:srgbClr val="ACCCE7"/>
    <a:srgbClr val="035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 autoAdjust="0"/>
    <p:restoredTop sz="90838" autoAdjust="0"/>
  </p:normalViewPr>
  <p:slideViewPr>
    <p:cSldViewPr snapToGrid="0">
      <p:cViewPr varScale="1">
        <p:scale>
          <a:sx n="62" d="100"/>
          <a:sy n="62" d="100"/>
        </p:scale>
        <p:origin x="8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FA16E4-68B4-437D-AB15-C406C617EB19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46E137-C891-406F-B573-55D29EAB24F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942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6E137-C891-406F-B573-55D29EAB24F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019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6E137-C891-406F-B573-55D29EAB24F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717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6E137-C891-406F-B573-55D29EAB24F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166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6E137-C891-406F-B573-55D29EAB24F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54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6E137-C891-406F-B573-55D29EAB24F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226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6E137-C891-406F-B573-55D29EAB24F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12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6E137-C891-406F-B573-55D29EAB24F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45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46E137-C891-406F-B573-55D29EAB24F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01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291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553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609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54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260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623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20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53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369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908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GB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20D04-877C-492A-8C0F-DD50ACDE1EDF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1076A-9C3F-45C5-8ED7-BD08919FE314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23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olecularsets/moses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lico.com/blog/pcc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48550/arXiv.2301.11259" TargetMode="External"/><Relationship Id="rId5" Type="http://schemas.openxmlformats.org/officeDocument/2006/relationships/hyperlink" Target="https://doi.org/10.1088/2632-2153/aba947" TargetMode="External"/><Relationship Id="rId4" Type="http://schemas.openxmlformats.org/officeDocument/2006/relationships/hyperlink" Target="https://doi.org/10.1016/j.sbi.2021.10.00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3.wdp"/><Relationship Id="rId1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2.wdp"/><Relationship Id="rId5" Type="http://schemas.microsoft.com/office/2007/relationships/hdphoto" Target="../media/hdphoto1.wdp"/><Relationship Id="rId15" Type="http://schemas.microsoft.com/office/2007/relationships/hdphoto" Target="../media/hdphoto4.wdp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2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847975" y="1490371"/>
            <a:ext cx="6496050" cy="1655762"/>
          </a:xfrm>
        </p:spPr>
        <p:txBody>
          <a:bodyPr>
            <a:noAutofit/>
          </a:bodyPr>
          <a:lstStyle/>
          <a:p>
            <a:r>
              <a:rPr lang="en-GB" sz="5400" dirty="0">
                <a:latin typeface="Times" panose="02020603050405020304" pitchFamily="18" charset="0"/>
                <a:cs typeface="Times" panose="02020603050405020304" pitchFamily="18" charset="0"/>
              </a:rPr>
              <a:t>A </a:t>
            </a:r>
            <a:r>
              <a:rPr lang="en-GB" sz="5400" dirty="0" smtClean="0">
                <a:latin typeface="Times" panose="02020603050405020304" pitchFamily="18" charset="0"/>
                <a:cs typeface="Times" panose="02020603050405020304" pitchFamily="18" charset="0"/>
              </a:rPr>
              <a:t>generative-modelling tool </a:t>
            </a:r>
            <a:r>
              <a:rPr lang="en-GB" sz="5400" dirty="0">
                <a:latin typeface="Times" panose="02020603050405020304" pitchFamily="18" charset="0"/>
                <a:cs typeface="Times" panose="02020603050405020304" pitchFamily="18" charset="0"/>
              </a:rPr>
              <a:t>for Hit expansion</a:t>
            </a:r>
            <a:endParaRPr lang="en-GB" sz="5400" dirty="0"/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1391653" y="397401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Marc Molina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45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016" y="270027"/>
            <a:ext cx="11899392" cy="1325563"/>
          </a:xfrm>
        </p:spPr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External validation metrics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5459" y="1595590"/>
            <a:ext cx="10515600" cy="4351338"/>
          </a:xfrm>
        </p:spPr>
        <p:txBody>
          <a:bodyPr/>
          <a:lstStyle/>
          <a:p>
            <a:r>
              <a:rPr lang="es-ES" dirty="0" smtClean="0">
                <a:latin typeface="Times" panose="02020603050405020304" pitchFamily="18" charset="0"/>
                <a:cs typeface="Times" panose="02020603050405020304" pitchFamily="18" charset="0"/>
              </a:rPr>
              <a:t>Performance </a:t>
            </a:r>
            <a:r>
              <a:rPr lang="es-ES" dirty="0" err="1" smtClean="0">
                <a:latin typeface="Times" panose="02020603050405020304" pitchFamily="18" charset="0"/>
                <a:cs typeface="Times" panose="02020603050405020304" pitchFamily="18" charset="0"/>
              </a:rPr>
              <a:t>validation</a:t>
            </a:r>
            <a:r>
              <a:rPr lang="es-ES" dirty="0" smtClean="0">
                <a:latin typeface="Times" panose="02020603050405020304" pitchFamily="18" charset="0"/>
                <a:cs typeface="Times" panose="02020603050405020304" pitchFamily="18" charset="0"/>
              </a:rPr>
              <a:t> in </a:t>
            </a:r>
            <a:r>
              <a:rPr lang="es-ES" dirty="0" err="1" smtClean="0">
                <a:latin typeface="Times" panose="02020603050405020304" pitchFamily="18" charset="0"/>
                <a:cs typeface="Times" panose="02020603050405020304" pitchFamily="18" charset="0"/>
              </a:rPr>
              <a:t>benchmark</a:t>
            </a:r>
            <a:r>
              <a:rPr lang="es-ES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dataset</a:t>
            </a:r>
            <a:r>
              <a:rPr lang="es-ES" dirty="0" smtClean="0">
                <a:latin typeface="Times" panose="02020603050405020304" pitchFamily="18" charset="0"/>
                <a:cs typeface="Times" panose="02020603050405020304" pitchFamily="18" charset="0"/>
              </a:rPr>
              <a:t>: MOSES [5]  </a:t>
            </a:r>
          </a:p>
          <a:p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40432" y="2170175"/>
            <a:ext cx="8748718" cy="43705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ctángulo 8"/>
          <p:cNvSpPr/>
          <p:nvPr/>
        </p:nvSpPr>
        <p:spPr>
          <a:xfrm>
            <a:off x="7940695" y="6560586"/>
            <a:ext cx="38459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" panose="02020603050405020304" pitchFamily="18" charset="0"/>
                <a:cs typeface="Times" panose="02020603050405020304" pitchFamily="18" charset="0"/>
                <a:hlinkClick r:id="rId5"/>
              </a:rPr>
              <a:t>https://</a:t>
            </a: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  <a:hlinkClick r:id="rId5"/>
              </a:rPr>
              <a:t>github.com/molecularsets/moses</a:t>
            </a:r>
            <a:endParaRPr lang="en-GB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672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016" y="270027"/>
            <a:ext cx="11899392" cy="1325563"/>
          </a:xfrm>
        </p:spPr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External validation metrics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1" name="Marcador de contenido 1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 smtClean="0"/>
              <a:t>5925 test small molecules with 10 return sequences ; TOTAL N : 59250</a:t>
            </a:r>
          </a:p>
          <a:p>
            <a:r>
              <a:rPr lang="en-GB" dirty="0" smtClean="0"/>
              <a:t>Validity : 1.0</a:t>
            </a:r>
          </a:p>
          <a:p>
            <a:r>
              <a:rPr lang="en-GB" dirty="0" smtClean="0"/>
              <a:t>unique@100 : 0.92</a:t>
            </a:r>
          </a:p>
          <a:p>
            <a:r>
              <a:rPr lang="en-GB" dirty="0" smtClean="0"/>
              <a:t>unique@1000: 0.90</a:t>
            </a:r>
          </a:p>
          <a:p>
            <a:r>
              <a:rPr lang="en-GB" dirty="0" smtClean="0"/>
              <a:t>FCD : 3.57</a:t>
            </a:r>
          </a:p>
          <a:p>
            <a:r>
              <a:rPr lang="en-GB" dirty="0" smtClean="0"/>
              <a:t>SNN : 0.63</a:t>
            </a:r>
          </a:p>
          <a:p>
            <a:r>
              <a:rPr lang="en-GB" dirty="0" smtClean="0"/>
              <a:t>Frag : 0.98</a:t>
            </a:r>
          </a:p>
          <a:p>
            <a:r>
              <a:rPr lang="en-GB" dirty="0" err="1" smtClean="0"/>
              <a:t>Scaf</a:t>
            </a:r>
            <a:r>
              <a:rPr lang="en-GB" dirty="0" smtClean="0"/>
              <a:t>: 0.94</a:t>
            </a:r>
          </a:p>
          <a:p>
            <a:r>
              <a:rPr lang="en-GB" dirty="0" err="1" smtClean="0"/>
              <a:t>IntDiv</a:t>
            </a:r>
            <a:r>
              <a:rPr lang="en-GB" dirty="0" smtClean="0"/>
              <a:t> : 0.87</a:t>
            </a:r>
          </a:p>
          <a:p>
            <a:r>
              <a:rPr lang="en-GB" dirty="0" smtClean="0"/>
              <a:t>Novelty : 0.97</a:t>
            </a:r>
            <a:endParaRPr lang="en-GB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4364580" y="3014331"/>
            <a:ext cx="6989220" cy="22594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Great target drug generative modelling capabilities </a:t>
            </a:r>
          </a:p>
          <a:p>
            <a:pPr algn="ctr"/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571500" indent="-571500" algn="ctr">
              <a:buFont typeface="Arial" panose="020B0604020202020204" pitchFamily="34" charset="0"/>
              <a:buChar char="•"/>
            </a:pP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Small decrease of performance metrics shown in [4]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08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2678" y="320520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Compound Properties Predictor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32" b="95868" l="962" r="98558">
                        <a14:foregroundMark x1="3125" y1="49587" x2="3125" y2="49587"/>
                        <a14:foregroundMark x1="15865" y1="54545" x2="15865" y2="54545"/>
                        <a14:foregroundMark x1="27163" y1="46281" x2="27163" y2="46281"/>
                        <a14:foregroundMark x1="22115" y1="58678" x2="22115" y2="58678"/>
                        <a14:foregroundMark x1="32452" y1="45455" x2="32452" y2="45455"/>
                        <a14:foregroundMark x1="44471" y1="42149" x2="44471" y2="42149"/>
                        <a14:foregroundMark x1="51202" y1="37190" x2="51202" y2="37190"/>
                        <a14:foregroundMark x1="62740" y1="47934" x2="62740" y2="47934"/>
                        <a14:foregroundMark x1="68269" y1="48760" x2="68269" y2="48760"/>
                        <a14:foregroundMark x1="73558" y1="53719" x2="73558" y2="53719"/>
                        <a14:foregroundMark x1="85096" y1="54545" x2="85096" y2="54545"/>
                        <a14:foregroundMark x1="90625" y1="49587" x2="90625" y2="49587"/>
                        <a14:foregroundMark x1="96394" y1="49587" x2="96394" y2="49587"/>
                        <a14:backgroundMark x1="8413" y1="62810" x2="7933" y2="64463"/>
                        <a14:backgroundMark x1="18510" y1="25620" x2="18510" y2="25620"/>
                        <a14:backgroundMark x1="24760" y1="15702" x2="24760" y2="15702"/>
                        <a14:backgroundMark x1="32212" y1="15702" x2="32212" y2="15702"/>
                        <a14:backgroundMark x1="35096" y1="38017" x2="35096" y2="38017"/>
                        <a14:backgroundMark x1="64423" y1="88430" x2="62981" y2="91736"/>
                        <a14:backgroundMark x1="59856" y1="42149" x2="59856" y2="42149"/>
                        <a14:backgroundMark x1="58413" y1="18182" x2="58413" y2="18182"/>
                        <a14:backgroundMark x1="68990" y1="14050" x2="68990" y2="14050"/>
                        <a14:backgroundMark x1="87981" y1="19835" x2="87981" y2="19835"/>
                        <a14:backgroundMark x1="54567" y1="51240" x2="54567" y2="51240"/>
                        <a14:backgroundMark x1="47356" y1="53719" x2="47356" y2="53719"/>
                        <a14:backgroundMark x1="41106" y1="63636" x2="41106" y2="636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40" y="1309708"/>
            <a:ext cx="1854820" cy="539503"/>
          </a:xfrm>
        </p:spPr>
      </p:pic>
      <p:sp>
        <p:nvSpPr>
          <p:cNvPr id="9" name="Marcador de contenido 2"/>
          <p:cNvSpPr txBox="1">
            <a:spLocks/>
          </p:cNvSpPr>
          <p:nvPr/>
        </p:nvSpPr>
        <p:spPr>
          <a:xfrm>
            <a:off x="223353" y="2169730"/>
            <a:ext cx="3538554" cy="326448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smtClean="0">
                <a:latin typeface="Times" panose="02020603050405020304" pitchFamily="18" charset="0"/>
                <a:cs typeface="Times" panose="02020603050405020304" pitchFamily="18" charset="0"/>
              </a:rPr>
              <a:t>&gt;50K Compounds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SMILES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Molecular Formula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Molecular weight</a:t>
            </a:r>
          </a:p>
          <a:p>
            <a:r>
              <a:rPr lang="en-GB" dirty="0" err="1" smtClean="0">
                <a:latin typeface="Times" panose="02020603050405020304" pitchFamily="18" charset="0"/>
                <a:cs typeface="Times" panose="02020603050405020304" pitchFamily="18" charset="0"/>
              </a:rPr>
              <a:t>XLogP</a:t>
            </a:r>
            <a:endParaRPr lang="en-GB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Exact mass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TPSA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Complexity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Charge</a:t>
            </a:r>
          </a:p>
          <a:p>
            <a:endParaRPr lang="en-GB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0" y="5637341"/>
            <a:ext cx="398526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b="1" i="0" dirty="0" err="1" smtClean="0">
                <a:solidFill>
                  <a:srgbClr val="111827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XLogP</a:t>
            </a:r>
            <a:r>
              <a:rPr lang="en-US" sz="1100" b="0" i="0" dirty="0" smtClean="0">
                <a:solidFill>
                  <a:srgbClr val="111827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: measure of </a:t>
            </a:r>
            <a:r>
              <a:rPr lang="en-US" sz="1100" b="0" i="0" dirty="0" err="1" smtClean="0">
                <a:solidFill>
                  <a:srgbClr val="111827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hydrophilcity</a:t>
            </a:r>
            <a:r>
              <a:rPr lang="en-US" sz="1100" b="0" i="0" dirty="0" smtClean="0">
                <a:solidFill>
                  <a:srgbClr val="111827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or hydrophobicity of a molecule. </a:t>
            </a:r>
          </a:p>
          <a:p>
            <a:pPr algn="just"/>
            <a:r>
              <a:rPr lang="en-US" sz="1100" b="1" i="0" dirty="0" smtClean="0">
                <a:solidFill>
                  <a:srgbClr val="111827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TPSA</a:t>
            </a:r>
            <a:r>
              <a:rPr lang="en-US" sz="1100" b="0" i="0" dirty="0" smtClean="0">
                <a:solidFill>
                  <a:srgbClr val="111827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1100" dirty="0" smtClean="0">
                <a:latin typeface="Times" panose="02020603050405020304" pitchFamily="18" charset="0"/>
                <a:cs typeface="Times" panose="02020603050405020304" pitchFamily="18" charset="0"/>
              </a:rPr>
              <a:t>This is an estimate of the area (in Å2) which is polar.</a:t>
            </a:r>
            <a:r>
              <a:rPr lang="en-US" sz="1100" b="0" i="0" dirty="0" smtClean="0">
                <a:solidFill>
                  <a:srgbClr val="111827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</a:p>
          <a:p>
            <a:pPr algn="just"/>
            <a:r>
              <a:rPr lang="en-US" sz="1100" b="1" dirty="0" smtClean="0">
                <a:solidFill>
                  <a:srgbClr val="111827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Complexity</a:t>
            </a:r>
            <a:r>
              <a:rPr lang="en-US" sz="1100" dirty="0" smtClean="0">
                <a:solidFill>
                  <a:srgbClr val="111827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estimate of how complicated the structure is, seen from the point of view of both the elements contained and the displayed structural features including </a:t>
            </a:r>
            <a:r>
              <a:rPr lang="en-US" sz="1100" dirty="0" smtClean="0">
                <a:latin typeface="Times" panose="02020603050405020304" pitchFamily="18" charset="0"/>
                <a:cs typeface="Times" panose="02020603050405020304" pitchFamily="18" charset="0"/>
              </a:rPr>
              <a:t>symmetry. Computed 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using the 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Bertz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/Hendrickson/</a:t>
            </a:r>
            <a:r>
              <a:rPr lang="en-US" sz="1100" dirty="0" err="1">
                <a:latin typeface="Times" panose="02020603050405020304" pitchFamily="18" charset="0"/>
                <a:cs typeface="Times" panose="02020603050405020304" pitchFamily="18" charset="0"/>
              </a:rPr>
              <a:t>Ihlenfeldt</a:t>
            </a:r>
            <a:r>
              <a:rPr lang="en-US" sz="1100" dirty="0">
                <a:latin typeface="Times" panose="02020603050405020304" pitchFamily="18" charset="0"/>
                <a:cs typeface="Times" panose="02020603050405020304" pitchFamily="18" charset="0"/>
              </a:rPr>
              <a:t> formula</a:t>
            </a:r>
            <a:endParaRPr lang="en-GB" sz="11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080" y="1849210"/>
            <a:ext cx="4027880" cy="349542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013" y="1849211"/>
            <a:ext cx="4082067" cy="34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2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2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8" name="Rectángulo 7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2678" y="320520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Compound Properties Predictor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246" y="4120118"/>
            <a:ext cx="2902878" cy="261795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2541" y="4172370"/>
            <a:ext cx="2784705" cy="254035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234" y="4122824"/>
            <a:ext cx="2685559" cy="2589905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4096" y="1588777"/>
            <a:ext cx="2806028" cy="253134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4049" y="1588207"/>
            <a:ext cx="2885798" cy="2583434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0950" y="1588778"/>
            <a:ext cx="2694844" cy="253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01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0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5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Web-app demonstration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7" name="20230520_18345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-2760"/>
          <a:stretch/>
        </p:blipFill>
        <p:spPr>
          <a:xfrm>
            <a:off x="1436704" y="1397970"/>
            <a:ext cx="9446182" cy="5460029"/>
          </a:xfrm>
        </p:spPr>
      </p:pic>
    </p:spTree>
    <p:extLst>
      <p:ext uri="{BB962C8B-B14F-4D97-AF65-F5344CB8AC3E}">
        <p14:creationId xmlns:p14="http://schemas.microsoft.com/office/powerpoint/2010/main" val="364699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Conclusions and Future directions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A framework for hit expansion has been successfully developed through the use of pre-trained molecular language model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Properties prediction have been properly predicted from SMILES sequences using a </a:t>
            </a:r>
            <a:r>
              <a:rPr lang="en-GB" dirty="0" err="1" smtClean="0">
                <a:latin typeface="Times" panose="02020603050405020304" pitchFamily="18" charset="0"/>
                <a:cs typeface="Times" panose="02020603050405020304" pitchFamily="18" charset="0"/>
              </a:rPr>
              <a:t>XGBoost</a:t>
            </a: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 model.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Addition of more Virtual Screening tools to increase the filtering and to provide a more </a:t>
            </a: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comprehensive </a:t>
            </a: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expansion</a:t>
            </a:r>
          </a:p>
          <a:p>
            <a:pPr lvl="1"/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Models to predict toxicity, QSAR, Docking, etc.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Fine-tune molecular language model for our downstream task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67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References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[1]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A breakthrough milestone in AI-powered drug discovery reached linking biology and chemistry with AI. (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n.d.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). Insilico.com.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https://</a:t>
            </a:r>
            <a:r>
              <a:rPr lang="en-US" sz="1800" dirty="0" smtClean="0">
                <a:latin typeface="Times" panose="02020603050405020304" pitchFamily="18" charset="0"/>
                <a:cs typeface="Times" panose="02020603050405020304" pitchFamily="18" charset="0"/>
                <a:hlinkClick r:id="rId3"/>
              </a:rPr>
              <a:t>insilico.com/blog/pcc</a:t>
            </a:r>
            <a:endParaRPr lang="en-US" sz="18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[2]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Wang, M., Wang, Z., Sun, H., Wang, J., Shen, C.,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Weng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G., Chai, X., Li, H., Cao, D., &amp; </a:t>
            </a:r>
            <a:r>
              <a:rPr lang="en-US" sz="1800" dirty="0" err="1">
                <a:latin typeface="Times" panose="02020603050405020304" pitchFamily="18" charset="0"/>
                <a:cs typeface="Times" panose="02020603050405020304" pitchFamily="18" charset="0"/>
              </a:rPr>
              <a:t>Hou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</a:rPr>
              <a:t>, T. (2022). Deep learning approaches for de novo drug design: An overview. Current Opinion in Structural Biology, 72, 135–144. </a:t>
            </a:r>
            <a:r>
              <a:rPr lang="en-US" sz="1800" dirty="0">
                <a:latin typeface="Times" panose="02020603050405020304" pitchFamily="18" charset="0"/>
                <a:cs typeface="Times" panose="02020603050405020304" pitchFamily="18" charset="0"/>
                <a:hlinkClick r:id="rId4"/>
              </a:rPr>
              <a:t>https://</a:t>
            </a:r>
            <a:r>
              <a:rPr lang="en-US" sz="1800" dirty="0" smtClean="0">
                <a:latin typeface="Times" panose="02020603050405020304" pitchFamily="18" charset="0"/>
                <a:cs typeface="Times" panose="02020603050405020304" pitchFamily="18" charset="0"/>
                <a:hlinkClick r:id="rId4"/>
              </a:rPr>
              <a:t>doi.org/10.1016/j.sbi.2021.10.001</a:t>
            </a:r>
            <a:endParaRPr lang="en-US" sz="18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[3]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Krenn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M.,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Häse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F.,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Nigam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A.,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Friederich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P., &amp;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Aspuru-Guzik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A. (2020).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Self-Referencing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Embedded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Strings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 (SELFIES): A 100%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robust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 molecular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string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representation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. Machine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Learning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: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Science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 and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Technology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1(4), 045024. 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  <a:hlinkClick r:id="rId5"/>
              </a:rPr>
              <a:t>https://</a:t>
            </a: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  <a:hlinkClick r:id="rId5"/>
              </a:rPr>
              <a:t>doi.org/10.1088/2632-2153/aba947</a:t>
            </a:r>
            <a:endParaRPr lang="es-ES" sz="18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[4] </a:t>
            </a:r>
            <a:r>
              <a:rPr lang="es-ES" sz="18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Fang</a:t>
            </a: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, Y., Zhang, N., </a:t>
            </a:r>
            <a:r>
              <a:rPr lang="es-ES" sz="18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Chen</a:t>
            </a: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, Z., Fan, X., &amp; </a:t>
            </a:r>
            <a:r>
              <a:rPr lang="es-ES" sz="18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Chen</a:t>
            </a: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, H. (2023, </a:t>
            </a:r>
            <a:r>
              <a:rPr lang="es-ES" sz="18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May</a:t>
            </a: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 18). </a:t>
            </a:r>
            <a:r>
              <a:rPr lang="es-ES" sz="18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Domain-Agnostic</a:t>
            </a: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 Molecular </a:t>
            </a:r>
            <a:r>
              <a:rPr lang="es-ES" sz="18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Generation</a:t>
            </a: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18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with</a:t>
            </a: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18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Self-feedback</a:t>
            </a: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. ArXiv.org. </a:t>
            </a: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  <a:hlinkClick r:id="rId6"/>
              </a:rPr>
              <a:t>https://</a:t>
            </a:r>
            <a:r>
              <a:rPr lang="es-ES" sz="1800" dirty="0" smtClean="0">
                <a:latin typeface="Times" panose="02020603050405020304" pitchFamily="18" charset="0"/>
                <a:cs typeface="Times" panose="02020603050405020304" pitchFamily="18" charset="0"/>
                <a:hlinkClick r:id="rId6"/>
              </a:rPr>
              <a:t>doi.org/10.48550/arXiv.2301.11259</a:t>
            </a:r>
            <a:endParaRPr lang="es-ES" sz="18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[5]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Polykovskiy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D.,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Zhebrak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A.,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Sanchez-Lengeling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B.,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Golovanov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S.,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Tatanov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O.,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Belyaev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S.,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Kurbanov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R.,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Artamonov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A.,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Aladinskiy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V.,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Veselov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M.,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Kadurin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A., Johansson, S.,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Chen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H.,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Nikolenko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S.,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Aspuru-Guzik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A., &amp;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Zhavoronkov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A. (2020). Molecular Sets (MOSES): A Benchmarking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Platform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for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 Molecular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Generation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Models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.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Frontiers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 in </a:t>
            </a:r>
            <a:r>
              <a:rPr lang="es-ES" sz="1800" dirty="0" err="1">
                <a:latin typeface="Times" panose="02020603050405020304" pitchFamily="18" charset="0"/>
                <a:cs typeface="Times" panose="02020603050405020304" pitchFamily="18" charset="0"/>
              </a:rPr>
              <a:t>Pharmacology</a:t>
            </a:r>
            <a:r>
              <a:rPr lang="es-ES" sz="1800" dirty="0">
                <a:latin typeface="Times" panose="02020603050405020304" pitchFamily="18" charset="0"/>
                <a:cs typeface="Times" panose="02020603050405020304" pitchFamily="18" charset="0"/>
              </a:rPr>
              <a:t>, 11. https://doi.org/10.3389/fphar.2020.565644</a:t>
            </a:r>
          </a:p>
          <a:p>
            <a:pPr marL="0" indent="0">
              <a:buNone/>
            </a:pPr>
            <a:endParaRPr lang="es-ES" sz="18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s-E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US" sz="1800" dirty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863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2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6" name="Rectángulo 5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Index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Introduction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Generative modelling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Project Overview 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Molecular Language Model as Multi-Task Generator	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Compound properties prediction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Web-app demonstration</a:t>
            </a:r>
          </a:p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Conclusions and future directions</a:t>
            </a:r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631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2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12" name="Rectángulo 11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Drug discovery in healthcare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838200" y="6172200"/>
            <a:ext cx="4303294" cy="4379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Fig.1 Drug discovery and development [1]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6" y="1437996"/>
            <a:ext cx="10872300" cy="455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3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o 12"/>
          <p:cNvGrpSpPr/>
          <p:nvPr/>
        </p:nvGrpSpPr>
        <p:grpSpPr>
          <a:xfrm>
            <a:off x="61134" y="0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3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15" name="Rectángulo 14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8494" y="335240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Hit-to-Lead: Hit expansion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96253" y="1825625"/>
                <a:ext cx="6352674" cy="4894152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en-US" sz="24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Exploring the chemical space around an initial hit compound to find </a:t>
                </a:r>
                <a:r>
                  <a:rPr lang="en-US" sz="2400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structurally similar compounds</a:t>
                </a:r>
                <a:r>
                  <a:rPr lang="en-US" sz="24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with potentially improved or varied biological activity.</a:t>
                </a:r>
              </a:p>
              <a:p>
                <a:pPr algn="just"/>
                <a:endParaRPr lang="en-US" sz="2400" dirty="0" smtClean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ES" sz="2400" b="1" i="1">
                            <a:latin typeface="Cambria Math" panose="02040503050406030204" pitchFamily="18" charset="0"/>
                          </a:rPr>
                          <m:t>𝟐𝟑</m:t>
                        </m:r>
                      </m:sup>
                    </m:sSup>
                    <m:r>
                      <a:rPr lang="es-ES" sz="2400" b="1" i="1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GB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400" b="1" i="1"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s-ES" sz="2400" b="1" i="1">
                            <a:latin typeface="Cambria Math" panose="02040503050406030204" pitchFamily="18" charset="0"/>
                          </a:rPr>
                          <m:t>𝟔𝟎</m:t>
                        </m:r>
                      </m:sup>
                    </m:sSup>
                  </m:oMath>
                </a14:m>
                <a:r>
                  <a:rPr lang="en-US" sz="24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drug like compounds in the chemical space</a:t>
                </a:r>
              </a:p>
              <a:p>
                <a:pPr algn="just"/>
                <a:endParaRPr lang="en-US" sz="2400" dirty="0" smtClean="0">
                  <a:latin typeface="Times" panose="02020603050405020304" pitchFamily="18" charset="0"/>
                  <a:cs typeface="Times" panose="02020603050405020304" pitchFamily="18" charset="0"/>
                </a:endParaRPr>
              </a:p>
              <a:p>
                <a:pPr algn="just"/>
                <a:r>
                  <a:rPr lang="en-US" sz="2400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High-throughput screening</a:t>
                </a:r>
                <a:r>
                  <a:rPr lang="en-US" sz="24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 (HTS) </a:t>
                </a: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and </a:t>
                </a:r>
                <a:r>
                  <a:rPr lang="en-US" sz="24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virtual </a:t>
                </a:r>
                <a:r>
                  <a:rPr lang="en-US" sz="2400" b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screening </a:t>
                </a:r>
                <a:r>
                  <a:rPr lang="en-US" sz="24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have </a:t>
                </a: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been successfully used to evaluate </a:t>
                </a:r>
                <a:r>
                  <a:rPr lang="en-US" sz="2400" b="1" dirty="0">
                    <a:latin typeface="Times" panose="02020603050405020304" pitchFamily="18" charset="0"/>
                    <a:cs typeface="Times" panose="02020603050405020304" pitchFamily="18" charset="0"/>
                  </a:rPr>
                  <a:t>large chemical libraries</a:t>
                </a: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 by a variety of </a:t>
                </a:r>
                <a:r>
                  <a:rPr lang="en-US" sz="2400" i="1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filters, i.e., </a:t>
                </a:r>
                <a:r>
                  <a:rPr lang="en-US" sz="24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QSAR-based or </a:t>
                </a:r>
                <a:r>
                  <a:rPr lang="en-US" sz="2400" dirty="0">
                    <a:latin typeface="Times" panose="02020603050405020304" pitchFamily="18" charset="0"/>
                    <a:cs typeface="Times" panose="02020603050405020304" pitchFamily="18" charset="0"/>
                  </a:rPr>
                  <a:t> </a:t>
                </a:r>
                <a:r>
                  <a:rPr lang="en-US" sz="2400" dirty="0" smtClean="0">
                    <a:latin typeface="Times" panose="02020603050405020304" pitchFamily="18" charset="0"/>
                    <a:cs typeface="Times" panose="02020603050405020304" pitchFamily="18" charset="0"/>
                  </a:rPr>
                  <a:t>Docking-based </a:t>
                </a:r>
              </a:p>
              <a:p>
                <a:pPr algn="just"/>
                <a:endParaRPr lang="en-US" sz="2000" dirty="0" smtClean="0"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253" y="1825625"/>
                <a:ext cx="6352674" cy="4894152"/>
              </a:xfrm>
              <a:blipFill>
                <a:blip r:embed="rId4"/>
                <a:stretch>
                  <a:fillRect l="-1344" t="-1743" r="-14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9" t="512" r="354" b="-512"/>
          <a:stretch/>
        </p:blipFill>
        <p:spPr>
          <a:xfrm>
            <a:off x="6477550" y="2238150"/>
            <a:ext cx="5714450" cy="3425459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6" name="Rectángulo 15"/>
          <p:cNvSpPr/>
          <p:nvPr/>
        </p:nvSpPr>
        <p:spPr>
          <a:xfrm>
            <a:off x="61134" y="6607600"/>
            <a:ext cx="33874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Times" panose="02020603050405020304" pitchFamily="18" charset="0"/>
                <a:cs typeface="Times" panose="02020603050405020304" pitchFamily="18" charset="0"/>
              </a:rPr>
              <a:t>QSAR</a:t>
            </a:r>
            <a:r>
              <a:rPr 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 - Quantitative </a:t>
            </a:r>
            <a:r>
              <a:rPr lang="en-US" sz="1200" dirty="0">
                <a:latin typeface="Times" panose="02020603050405020304" pitchFamily="18" charset="0"/>
                <a:cs typeface="Times" panose="02020603050405020304" pitchFamily="18" charset="0"/>
              </a:rPr>
              <a:t>structure-activity </a:t>
            </a:r>
            <a:r>
              <a:rPr lang="en-US" sz="1200" dirty="0" smtClean="0">
                <a:latin typeface="Times" panose="02020603050405020304" pitchFamily="18" charset="0"/>
                <a:cs typeface="Times" panose="02020603050405020304" pitchFamily="18" charset="0"/>
              </a:rPr>
              <a:t>relationship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080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411" y="341062"/>
            <a:ext cx="10515600" cy="1325563"/>
          </a:xfrm>
        </p:spPr>
        <p:txBody>
          <a:bodyPr/>
          <a:lstStyle/>
          <a:p>
            <a:r>
              <a:rPr lang="en-GB" i="1" dirty="0" smtClean="0">
                <a:latin typeface="Times" panose="02020603050405020304" pitchFamily="18" charset="0"/>
                <a:cs typeface="Times" panose="02020603050405020304" pitchFamily="18" charset="0"/>
              </a:rPr>
              <a:t>de novo </a:t>
            </a: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drug design</a:t>
            </a:r>
            <a:endParaRPr lang="en-GB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6411" y="1825625"/>
            <a:ext cx="5955632" cy="4351338"/>
          </a:xfrm>
        </p:spPr>
        <p:txBody>
          <a:bodyPr>
            <a:normAutofit/>
          </a:bodyPr>
          <a:lstStyle/>
          <a:p>
            <a:pPr algn="just"/>
            <a:r>
              <a:rPr lang="es-ES" sz="24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Aims</a:t>
            </a:r>
            <a:r>
              <a:rPr lang="es-E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to </a:t>
            </a:r>
            <a:r>
              <a:rPr lang="es-ES" sz="24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learn</a:t>
            </a:r>
            <a:r>
              <a:rPr lang="es-E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and explore a </a:t>
            </a:r>
            <a:r>
              <a:rPr lang="es-ES" sz="24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continuous</a:t>
            </a:r>
            <a:r>
              <a:rPr lang="es-E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 </a:t>
            </a:r>
            <a:r>
              <a:rPr lang="es-ES" sz="2400" b="1" dirty="0" err="1" smtClean="0">
                <a:latin typeface="Times" panose="02020603050405020304" pitchFamily="18" charset="0"/>
                <a:cs typeface="Times" panose="02020603050405020304" pitchFamily="18" charset="0"/>
              </a:rPr>
              <a:t>chemical</a:t>
            </a:r>
            <a:r>
              <a:rPr lang="es-ES" sz="2400" b="1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2400" b="1" dirty="0" err="1" smtClean="0">
                <a:latin typeface="Times" panose="02020603050405020304" pitchFamily="18" charset="0"/>
                <a:cs typeface="Times" panose="02020603050405020304" pitchFamily="18" charset="0"/>
              </a:rPr>
              <a:t>space</a:t>
            </a:r>
            <a:r>
              <a:rPr lang="es-ES" sz="2400" b="1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2400" b="1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distribution</a:t>
            </a:r>
            <a:r>
              <a:rPr lang="es-ES" sz="2400" b="1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to </a:t>
            </a:r>
            <a:r>
              <a:rPr lang="es-ES" sz="24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generate</a:t>
            </a:r>
            <a:r>
              <a:rPr lang="es-E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2400" b="1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diverse</a:t>
            </a:r>
            <a:r>
              <a:rPr lang="es-ES" sz="2400" b="1" dirty="0" smtClean="0">
                <a:latin typeface="Times" panose="02020603050405020304" pitchFamily="18" charset="0"/>
                <a:cs typeface="Times" panose="02020603050405020304" pitchFamily="18" charset="0"/>
              </a:rPr>
              <a:t> and novel</a:t>
            </a:r>
            <a:r>
              <a:rPr lang="es-E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24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molecules</a:t>
            </a:r>
            <a:r>
              <a:rPr lang="es-E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24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with</a:t>
            </a:r>
            <a:r>
              <a:rPr lang="es-E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24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desirable</a:t>
            </a:r>
            <a:r>
              <a:rPr lang="es-E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s-ES" sz="24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properties</a:t>
            </a:r>
            <a:endParaRPr lang="es-ES" sz="2400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algn="just"/>
            <a:r>
              <a:rPr lang="en-US" sz="2400" b="1" dirty="0">
                <a:latin typeface="Times" panose="02020603050405020304" pitchFamily="18" charset="0"/>
                <a:cs typeface="Times" panose="02020603050405020304" pitchFamily="18" charset="0"/>
              </a:rPr>
              <a:t>DL-based generative </a:t>
            </a:r>
            <a:r>
              <a:rPr lang="en-US" sz="2400" b="1" dirty="0" smtClean="0">
                <a:latin typeface="Times" panose="02020603050405020304" pitchFamily="18" charset="0"/>
                <a:cs typeface="Times" panose="02020603050405020304" pitchFamily="18" charset="0"/>
              </a:rPr>
              <a:t>models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 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can summarize and extract properties of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existing molecules in 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a chemical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space 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and then transforming them into novel scaffolds (Reverse QSAR process) [2].</a:t>
            </a:r>
            <a:endParaRPr lang="en-GB" sz="2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259" y="1825625"/>
            <a:ext cx="5884741" cy="304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7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3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14" name="Rectángulo 13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7261" y="185656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DL-based </a:t>
            </a:r>
            <a:b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</a:b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Generative modelling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73224" y="2117084"/>
            <a:ext cx="5986482" cy="3596143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Generative modelling families:</a:t>
            </a:r>
          </a:p>
          <a:p>
            <a:pPr marL="0" indent="0" algn="just">
              <a:buNone/>
            </a:pPr>
            <a:endParaRPr lang="en-GB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 algn="just"/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Recurrent neural networks (RNNs)</a:t>
            </a:r>
          </a:p>
          <a:p>
            <a:pPr lvl="1" algn="just"/>
            <a:endParaRPr lang="en-GB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 algn="just"/>
            <a:r>
              <a:rPr lang="en-GB" dirty="0" err="1" smtClean="0">
                <a:latin typeface="Times" panose="02020603050405020304" pitchFamily="18" charset="0"/>
                <a:cs typeface="Times" panose="02020603050405020304" pitchFamily="18" charset="0"/>
              </a:rPr>
              <a:t>Variational</a:t>
            </a: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 Auto-encoder (VAEs)</a:t>
            </a:r>
          </a:p>
          <a:p>
            <a:pPr lvl="1" algn="just"/>
            <a:endParaRPr lang="en-GB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 algn="just"/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Reinforcement Learning (RL)</a:t>
            </a:r>
          </a:p>
          <a:p>
            <a:pPr lvl="1" algn="just"/>
            <a:endParaRPr lang="en-GB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 algn="just"/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Generative adversarial networks (GANs)</a:t>
            </a:r>
          </a:p>
          <a:p>
            <a:pPr lvl="1" algn="just"/>
            <a:endParaRPr lang="en-GB" dirty="0" smtClean="0">
              <a:latin typeface="Times" panose="02020603050405020304" pitchFamily="18" charset="0"/>
              <a:cs typeface="Times" panose="02020603050405020304" pitchFamily="18" charset="0"/>
            </a:endParaRPr>
          </a:p>
          <a:p>
            <a:pPr lvl="1" algn="just"/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Pre-trained language models (PLMs)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b="33698"/>
          <a:stretch/>
        </p:blipFill>
        <p:spPr>
          <a:xfrm>
            <a:off x="6094766" y="-18047"/>
            <a:ext cx="6097234" cy="465614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6094765" y="21635"/>
            <a:ext cx="8061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Times" panose="02020603050405020304" pitchFamily="18" charset="0"/>
                <a:cs typeface="Times" panose="02020603050405020304" pitchFamily="18" charset="0"/>
              </a:rPr>
              <a:t>VAE</a:t>
            </a:r>
            <a:endParaRPr lang="en-GB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053918" y="15986"/>
            <a:ext cx="8061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Times" panose="02020603050405020304" pitchFamily="18" charset="0"/>
                <a:cs typeface="Times" panose="02020603050405020304" pitchFamily="18" charset="0"/>
              </a:rPr>
              <a:t>RNN</a:t>
            </a:r>
            <a:endParaRPr lang="en-GB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094766" y="2077452"/>
            <a:ext cx="8061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Times" panose="02020603050405020304" pitchFamily="18" charset="0"/>
                <a:cs typeface="Times" panose="02020603050405020304" pitchFamily="18" charset="0"/>
              </a:rPr>
              <a:t>GAN</a:t>
            </a:r>
            <a:endParaRPr lang="en-GB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9084768" y="2077452"/>
            <a:ext cx="8061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Times" panose="02020603050405020304" pitchFamily="18" charset="0"/>
                <a:cs typeface="Times" panose="02020603050405020304" pitchFamily="18" charset="0"/>
              </a:rPr>
              <a:t>RL</a:t>
            </a:r>
            <a:endParaRPr lang="en-GB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766" y="4632158"/>
            <a:ext cx="5478601" cy="161223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094765" y="4640605"/>
            <a:ext cx="8061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Times" panose="02020603050405020304" pitchFamily="18" charset="0"/>
                <a:cs typeface="Times" panose="02020603050405020304" pitchFamily="18" charset="0"/>
              </a:rPr>
              <a:t>PLM</a:t>
            </a:r>
            <a:endParaRPr lang="en-GB" sz="2000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834067" y="3502577"/>
            <a:ext cx="618633" cy="609723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0706" y="6244390"/>
            <a:ext cx="2592540" cy="4101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3366" y="4632157"/>
            <a:ext cx="618633" cy="161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0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2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11" name="Rectángulo 10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Molecular </a:t>
            </a:r>
            <a:r>
              <a:rPr lang="en-GB" i="1" dirty="0" smtClean="0">
                <a:latin typeface="Times" panose="02020603050405020304" pitchFamily="18" charset="0"/>
                <a:cs typeface="Times" panose="02020603050405020304" pitchFamily="18" charset="0"/>
              </a:rPr>
              <a:t>language</a:t>
            </a:r>
            <a:endParaRPr lang="en-GB" i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1630" y="1897814"/>
            <a:ext cx="5694949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Recent advancements in language models have 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demonstrated their </a:t>
            </a:r>
            <a:r>
              <a:rPr lang="en-US" sz="2400" dirty="0">
                <a:latin typeface="Times" panose="02020603050405020304" pitchFamily="18" charset="0"/>
                <a:cs typeface="Times" panose="02020603050405020304" pitchFamily="18" charset="0"/>
              </a:rPr>
              <a:t>potential for understanding complex </a:t>
            </a:r>
            <a:r>
              <a:rPr lang="en-US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molecular </a:t>
            </a:r>
            <a:r>
              <a:rPr lang="en-GB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distributions through the use of SMILES sequences.</a:t>
            </a:r>
          </a:p>
          <a:p>
            <a:pPr algn="just"/>
            <a:r>
              <a:rPr lang="en-GB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SMILES brittleness can lead to:</a:t>
            </a:r>
          </a:p>
          <a:p>
            <a:pPr lvl="1" algn="just"/>
            <a:r>
              <a:rPr lang="en-GB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Chemically invalid sequences by </a:t>
            </a:r>
            <a:r>
              <a:rPr lang="en-US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being syntactically </a:t>
            </a:r>
            <a:r>
              <a:rPr lang="en-US" sz="2000" dirty="0">
                <a:latin typeface="Times" panose="02020603050405020304" pitchFamily="18" charset="0"/>
                <a:cs typeface="Times" panose="02020603050405020304" pitchFamily="18" charset="0"/>
              </a:rPr>
              <a:t>incorrect </a:t>
            </a:r>
            <a:r>
              <a:rPr lang="en-GB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or </a:t>
            </a:r>
            <a:r>
              <a:rPr lang="en-GB" sz="2000" dirty="0">
                <a:latin typeface="Times" panose="02020603050405020304" pitchFamily="18" charset="0"/>
                <a:cs typeface="Times" panose="02020603050405020304" pitchFamily="18" charset="0"/>
              </a:rPr>
              <a:t>violate fundamental chemical </a:t>
            </a:r>
            <a:r>
              <a:rPr lang="en-GB" sz="2000" dirty="0" smtClean="0">
                <a:latin typeface="Times" panose="02020603050405020304" pitchFamily="18" charset="0"/>
                <a:cs typeface="Times" panose="02020603050405020304" pitchFamily="18" charset="0"/>
              </a:rPr>
              <a:t>principles</a:t>
            </a:r>
          </a:p>
          <a:p>
            <a:pPr algn="just"/>
            <a:r>
              <a:rPr lang="en-GB" sz="2400" dirty="0" smtClean="0">
                <a:latin typeface="Times" panose="02020603050405020304" pitchFamily="18" charset="0"/>
                <a:cs typeface="Times" panose="02020603050405020304" pitchFamily="18" charset="0"/>
              </a:rPr>
              <a:t>SELFIES [3] a string based representation where each combination of symbols maps to a chemically valid graph. 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546" y="2726265"/>
            <a:ext cx="5532131" cy="235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7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36" name="Imagen 35"/>
            <p:cNvPicPr>
              <a:picLocks noChangeAspect="1"/>
            </p:cNvPicPr>
            <p:nvPr/>
          </p:nvPicPr>
          <p:blipFill rotWithShape="1">
            <a:blip r:embed="rId3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37" name="Rectángulo 36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8" name="Rectángulo redondeado 37"/>
          <p:cNvSpPr/>
          <p:nvPr/>
        </p:nvSpPr>
        <p:spPr>
          <a:xfrm>
            <a:off x="173499" y="1768268"/>
            <a:ext cx="11289419" cy="3345058"/>
          </a:xfrm>
          <a:prstGeom prst="roundRect">
            <a:avLst/>
          </a:prstGeom>
          <a:solidFill>
            <a:srgbClr val="ACCC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</a:extLst>
          </a:blip>
          <a:stretch>
            <a:fillRect/>
          </a:stretch>
        </p:blipFill>
        <p:spPr>
          <a:xfrm>
            <a:off x="1628961" y="2158114"/>
            <a:ext cx="1103766" cy="8151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0405" y="312669"/>
            <a:ext cx="10515600" cy="1325563"/>
          </a:xfrm>
        </p:spPr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Project overview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7" name="Marcador de contenido 6"/>
          <p:cNvSpPr>
            <a:spLocks noGrp="1"/>
          </p:cNvSpPr>
          <p:nvPr>
            <p:ph idx="1"/>
          </p:nvPr>
        </p:nvSpPr>
        <p:spPr>
          <a:xfrm>
            <a:off x="240098" y="2766084"/>
            <a:ext cx="2651090" cy="1434547"/>
          </a:xfrm>
        </p:spPr>
        <p:txBody>
          <a:bodyPr>
            <a:normAutofit fontScale="92500"/>
          </a:bodyPr>
          <a:lstStyle/>
          <a:p>
            <a:r>
              <a:rPr lang="en-GB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SMILES</a:t>
            </a:r>
          </a:p>
          <a:p>
            <a:r>
              <a:rPr lang="en-GB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Number of compounds</a:t>
            </a:r>
          </a:p>
          <a:p>
            <a:r>
              <a:rPr lang="en-GB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Max &amp; Min Length</a:t>
            </a:r>
          </a:p>
          <a:p>
            <a:r>
              <a:rPr lang="en-GB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Saving format (</a:t>
            </a:r>
            <a:r>
              <a:rPr lang="en-GB" sz="18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e.g</a:t>
            </a:r>
            <a:r>
              <a:rPr lang="en-GB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 .</a:t>
            </a:r>
            <a:r>
              <a:rPr lang="en-GB" sz="1800" dirty="0" err="1" smtClean="0">
                <a:latin typeface="Times" panose="02020603050405020304" pitchFamily="18" charset="0"/>
                <a:cs typeface="Times" panose="02020603050405020304" pitchFamily="18" charset="0"/>
              </a:rPr>
              <a:t>xlsx</a:t>
            </a:r>
            <a:r>
              <a:rPr lang="en-GB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)</a:t>
            </a:r>
            <a:endParaRPr lang="en-GB" sz="18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2713781" y="3548561"/>
            <a:ext cx="277364" cy="46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ángulo redondeado 10"/>
          <p:cNvSpPr/>
          <p:nvPr/>
        </p:nvSpPr>
        <p:spPr>
          <a:xfrm>
            <a:off x="3089563" y="2790103"/>
            <a:ext cx="415636" cy="1529340"/>
          </a:xfrm>
          <a:prstGeom prst="roundRect">
            <a:avLst/>
          </a:prstGeom>
          <a:solidFill>
            <a:srgbClr val="99B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ángulo redondeado 11"/>
          <p:cNvSpPr/>
          <p:nvPr/>
        </p:nvSpPr>
        <p:spPr>
          <a:xfrm>
            <a:off x="3588327" y="2790103"/>
            <a:ext cx="2119746" cy="1529340"/>
          </a:xfrm>
          <a:prstGeom prst="roundRect">
            <a:avLst/>
          </a:prstGeom>
          <a:solidFill>
            <a:srgbClr val="99B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Molecular language model</a:t>
            </a:r>
            <a:endParaRPr lang="en-GB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5791201" y="2790103"/>
            <a:ext cx="415635" cy="1529340"/>
          </a:xfrm>
          <a:prstGeom prst="roundRect">
            <a:avLst/>
          </a:prstGeom>
          <a:solidFill>
            <a:srgbClr val="99B7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CuadroTexto 13"/>
          <p:cNvSpPr txBox="1"/>
          <p:nvPr/>
        </p:nvSpPr>
        <p:spPr>
          <a:xfrm rot="16200000">
            <a:off x="2649985" y="3416273"/>
            <a:ext cx="1294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SMILES to SELFIES</a:t>
            </a:r>
            <a:endParaRPr lang="en-GB" sz="1200" dirty="0"/>
          </a:p>
        </p:txBody>
      </p:sp>
      <p:sp>
        <p:nvSpPr>
          <p:cNvPr id="15" name="CuadroTexto 14"/>
          <p:cNvSpPr txBox="1"/>
          <p:nvPr/>
        </p:nvSpPr>
        <p:spPr>
          <a:xfrm rot="16200000">
            <a:off x="5351622" y="3414736"/>
            <a:ext cx="1294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SELFIES to SMILES</a:t>
            </a:r>
            <a:endParaRPr lang="en-GB" sz="1200" dirty="0"/>
          </a:p>
        </p:txBody>
      </p:sp>
      <p:sp>
        <p:nvSpPr>
          <p:cNvPr id="16" name="Rectángulo redondeado 15"/>
          <p:cNvSpPr/>
          <p:nvPr/>
        </p:nvSpPr>
        <p:spPr>
          <a:xfrm>
            <a:off x="6370450" y="2790817"/>
            <a:ext cx="2119746" cy="1529340"/>
          </a:xfrm>
          <a:prstGeom prst="roundRect">
            <a:avLst/>
          </a:prstGeom>
          <a:solidFill>
            <a:srgbClr val="99B7FF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rPr>
              <a:t>Compound properties prediction</a:t>
            </a:r>
            <a:endParaRPr lang="en-GB" dirty="0">
              <a:solidFill>
                <a:schemeClr val="tx1"/>
              </a:solidFill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cxnSp>
        <p:nvCxnSpPr>
          <p:cNvPr id="17" name="Conector recto de flecha 16"/>
          <p:cNvCxnSpPr>
            <a:stCxn id="13" idx="3"/>
            <a:endCxn id="16" idx="1"/>
          </p:cNvCxnSpPr>
          <p:nvPr/>
        </p:nvCxnSpPr>
        <p:spPr>
          <a:xfrm>
            <a:off x="6206836" y="3554773"/>
            <a:ext cx="163614" cy="7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Abrir llave 24"/>
          <p:cNvSpPr/>
          <p:nvPr/>
        </p:nvSpPr>
        <p:spPr>
          <a:xfrm>
            <a:off x="8633175" y="2055571"/>
            <a:ext cx="353027" cy="2940711"/>
          </a:xfrm>
          <a:prstGeom prst="leftBrace">
            <a:avLst>
              <a:gd name="adj1" fmla="val 60000"/>
              <a:gd name="adj2" fmla="val 51223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88139" y="2158114"/>
            <a:ext cx="1167771" cy="660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1156" y="2804991"/>
            <a:ext cx="1164754" cy="7402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1156" y="3531928"/>
            <a:ext cx="1164754" cy="6882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091156" y="4220205"/>
            <a:ext cx="1164754" cy="680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Marcador de contenido 6"/>
          <p:cNvSpPr txBox="1">
            <a:spLocks/>
          </p:cNvSpPr>
          <p:nvPr/>
        </p:nvSpPr>
        <p:spPr>
          <a:xfrm>
            <a:off x="10347851" y="3237994"/>
            <a:ext cx="1156631" cy="630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latin typeface="Times" panose="02020603050405020304" pitchFamily="18" charset="0"/>
                <a:cs typeface="Times" panose="02020603050405020304" pitchFamily="18" charset="0"/>
              </a:rPr>
              <a:t>+ </a:t>
            </a:r>
            <a:r>
              <a:rPr lang="en-GB" sz="1400" dirty="0" smtClean="0">
                <a:latin typeface="Times" panose="02020603050405020304" pitchFamily="18" charset="0"/>
                <a:cs typeface="Times" panose="02020603050405020304" pitchFamily="18" charset="0"/>
              </a:rPr>
              <a:t>compound properties</a:t>
            </a:r>
            <a:endParaRPr lang="en-GB" sz="1400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026" name="Picture 2" descr="Man User Icon Vector Person Symbol Profile Stroke Circle Avatar Sign In  Flat Color Glyph Pictogram Stock Illustration - Download Image Now - iStock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085" b="98039" l="3268" r="94771">
                        <a14:foregroundMark x1="11601" y1="44444" x2="11601" y2="44444"/>
                        <a14:foregroundMark x1="52124" y1="33007" x2="52124" y2="330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89" y="1887040"/>
            <a:ext cx="787654" cy="78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/>
          <p:cNvSpPr txBox="1"/>
          <p:nvPr/>
        </p:nvSpPr>
        <p:spPr>
          <a:xfrm>
            <a:off x="5186478" y="4723271"/>
            <a:ext cx="304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Times" panose="02020603050405020304" pitchFamily="18" charset="0"/>
                <a:cs typeface="Times" panose="02020603050405020304" pitchFamily="18" charset="0"/>
              </a:rPr>
              <a:t>Flask Web-App</a:t>
            </a:r>
            <a:endParaRPr lang="en-GB" b="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524" b="89683" l="0" r="95424">
                        <a14:foregroundMark x1="27458" y1="53968" x2="27458" y2="53968"/>
                        <a14:foregroundMark x1="31695" y1="56349" x2="31695" y2="56349"/>
                        <a14:foregroundMark x1="34915" y1="56349" x2="34915" y2="56349"/>
                        <a14:foregroundMark x1="42542" y1="60317" x2="42542" y2="60317"/>
                        <a14:foregroundMark x1="44915" y1="50000" x2="44915" y2="50000"/>
                        <a14:foregroundMark x1="45932" y1="78571" x2="45932" y2="78571"/>
                      </a14:backgroundRemoval>
                    </a14:imgEffect>
                  </a14:imgLayer>
                </a14:imgProps>
              </a:ext>
            </a:extLst>
          </a:blip>
          <a:srcRect r="78082"/>
          <a:stretch/>
        </p:blipFill>
        <p:spPr>
          <a:xfrm>
            <a:off x="5139755" y="3813766"/>
            <a:ext cx="518976" cy="505677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98907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45657" y="3843056"/>
            <a:ext cx="513060" cy="447095"/>
          </a:xfrm>
          <a:prstGeom prst="rect">
            <a:avLst/>
          </a:prstGeom>
        </p:spPr>
      </p:pic>
      <p:sp>
        <p:nvSpPr>
          <p:cNvPr id="44" name="AutoShape 4" descr="Refactoring a Flask (Python) App with Blueprint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5" name="Imagen 44"/>
          <p:cNvPicPr>
            <a:picLocks noChangeAspect="1"/>
          </p:cNvPicPr>
          <p:nvPr/>
        </p:nvPicPr>
        <p:blipFill>
          <a:blip r:embed="rId16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54" y="4699677"/>
            <a:ext cx="701654" cy="3929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091" b="88430" l="480" r="97842">
                        <a14:foregroundMark x1="9353" y1="54545" x2="9353" y2="54545"/>
                        <a14:foregroundMark x1="20144" y1="52066" x2="20144" y2="52066"/>
                        <a14:foregroundMark x1="49400" y1="59504" x2="49400" y2="59504"/>
                        <a14:foregroundMark x1="63549" y1="49587" x2="63549" y2="49587"/>
                        <a14:foregroundMark x1="63549" y1="49587" x2="63549" y2="49587"/>
                        <a14:foregroundMark x1="77218" y1="47934" x2="77218" y2="47934"/>
                        <a14:foregroundMark x1="90647" y1="35537" x2="90647" y2="355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04" y="4022814"/>
            <a:ext cx="803434" cy="2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7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1"/>
            <a:ext cx="12192000" cy="6858000"/>
            <a:chOff x="0" y="1"/>
            <a:chExt cx="12192000" cy="6858000"/>
          </a:xfrm>
          <a:effectLst>
            <a:glow rad="127000">
              <a:schemeClr val="accent1"/>
            </a:glow>
          </a:effectLst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/>
            <a:srcRect t="4937" b="14664"/>
            <a:stretch/>
          </p:blipFill>
          <p:spPr>
            <a:xfrm>
              <a:off x="0" y="1"/>
              <a:ext cx="12192000" cy="6858000"/>
            </a:xfrm>
            <a:prstGeom prst="rect">
              <a:avLst/>
            </a:prstGeom>
          </p:spPr>
        </p:pic>
        <p:sp>
          <p:nvSpPr>
            <p:cNvPr id="7" name="Rectángulo 6"/>
            <p:cNvSpPr/>
            <p:nvPr/>
          </p:nvSpPr>
          <p:spPr>
            <a:xfrm>
              <a:off x="0" y="1"/>
              <a:ext cx="12192000" cy="685799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9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016" y="270027"/>
            <a:ext cx="11899392" cy="1325563"/>
          </a:xfrm>
        </p:spPr>
        <p:txBody>
          <a:bodyPr/>
          <a:lstStyle/>
          <a:p>
            <a:r>
              <a:rPr lang="en-GB" dirty="0">
                <a:latin typeface="Times" panose="02020603050405020304" pitchFamily="18" charset="0"/>
                <a:cs typeface="Times" panose="02020603050405020304" pitchFamily="18" charset="0"/>
              </a:rPr>
              <a:t>Molecular Language Model as Multi-task Generator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35459" y="1595590"/>
            <a:ext cx="10515600" cy="4351338"/>
          </a:xfrm>
        </p:spPr>
        <p:txBody>
          <a:bodyPr/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A pre-trained 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molecular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language model that effectively 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learns and </a:t>
            </a:r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shares knowledge across multiple </a:t>
            </a:r>
            <a:r>
              <a:rPr lang="en-US" dirty="0" smtClean="0">
                <a:latin typeface="Times" panose="02020603050405020304" pitchFamily="18" charset="0"/>
                <a:cs typeface="Times" panose="02020603050405020304" pitchFamily="18" charset="0"/>
              </a:rPr>
              <a:t>generation </a:t>
            </a: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tasks </a:t>
            </a:r>
            <a:r>
              <a:rPr lang="en-GB" dirty="0">
                <a:latin typeface="Times" panose="02020603050405020304" pitchFamily="18" charset="0"/>
                <a:cs typeface="Times" panose="02020603050405020304" pitchFamily="18" charset="0"/>
              </a:rPr>
              <a:t>and </a:t>
            </a:r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domains [4].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t="7557" b="3976"/>
          <a:stretch/>
        </p:blipFill>
        <p:spPr>
          <a:xfrm>
            <a:off x="2318139" y="2527811"/>
            <a:ext cx="7164909" cy="251674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7931" y="5095201"/>
            <a:ext cx="7005324" cy="176279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9606337" y="3606228"/>
            <a:ext cx="23870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Multi-task training routine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734113" y="5824616"/>
            <a:ext cx="2259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Times" panose="02020603050405020304" pitchFamily="18" charset="0"/>
                <a:cs typeface="Times" panose="02020603050405020304" pitchFamily="18" charset="0"/>
              </a:rPr>
              <a:t>Internal validation [4]</a:t>
            </a:r>
            <a:endParaRPr lang="en-GB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08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12793</TotalTime>
  <Words>809</Words>
  <Application>Microsoft Office PowerPoint</Application>
  <PresentationFormat>Panorámica</PresentationFormat>
  <Paragraphs>115</Paragraphs>
  <Slides>16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Times</vt:lpstr>
      <vt:lpstr>Tema de Office</vt:lpstr>
      <vt:lpstr>Presentación de PowerPoint</vt:lpstr>
      <vt:lpstr>Index</vt:lpstr>
      <vt:lpstr>Drug discovery in healthcare</vt:lpstr>
      <vt:lpstr>Hit-to-Lead: Hit expansion</vt:lpstr>
      <vt:lpstr>de novo drug design</vt:lpstr>
      <vt:lpstr>DL-based  Generative modelling</vt:lpstr>
      <vt:lpstr>Molecular language</vt:lpstr>
      <vt:lpstr>Project overview</vt:lpstr>
      <vt:lpstr>Molecular Language Model as Multi-task Generator</vt:lpstr>
      <vt:lpstr>External validation metrics</vt:lpstr>
      <vt:lpstr>External validation metrics</vt:lpstr>
      <vt:lpstr>Compound Properties Predictor</vt:lpstr>
      <vt:lpstr>Compound Properties Predictor</vt:lpstr>
      <vt:lpstr>Web-app demonstration</vt:lpstr>
      <vt:lpstr>Conclusions and Future directions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generative-modelling-based tool for Hit expansion</dc:title>
  <dc:creator>Molina Van den bosch, Marc</dc:creator>
  <cp:lastModifiedBy>Molina Van den bosch, Marc</cp:lastModifiedBy>
  <cp:revision>55</cp:revision>
  <dcterms:created xsi:type="dcterms:W3CDTF">2023-05-14T14:01:46Z</dcterms:created>
  <dcterms:modified xsi:type="dcterms:W3CDTF">2023-06-06T21:06:18Z</dcterms:modified>
</cp:coreProperties>
</file>